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7086600" cy="102108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t04" initials="M.LIVIO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-126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0860" cy="510540"/>
          </a:xfrm>
          <a:prstGeom prst="rect">
            <a:avLst/>
          </a:prstGeom>
        </p:spPr>
        <p:txBody>
          <a:bodyPr vert="horz" lIns="98837" tIns="49419" rIns="98837" bIns="49419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14101" y="1"/>
            <a:ext cx="3070860" cy="510540"/>
          </a:xfrm>
          <a:prstGeom prst="rect">
            <a:avLst/>
          </a:prstGeom>
        </p:spPr>
        <p:txBody>
          <a:bodyPr vert="horz" lIns="98837" tIns="49419" rIns="98837" bIns="49419" rtlCol="0"/>
          <a:lstStyle>
            <a:lvl1pPr algn="r">
              <a:defRPr sz="1300"/>
            </a:lvl1pPr>
          </a:lstStyle>
          <a:p>
            <a:fld id="{1A93A30D-F7CE-45D3-A982-0D94B57A0B1F}" type="datetimeFigureOut">
              <a:rPr lang="it-IT" smtClean="0"/>
              <a:pPr/>
              <a:t>10/10/2012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6763"/>
            <a:ext cx="5102225" cy="38274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8837" tIns="49419" rIns="98837" bIns="49419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08660" y="4850130"/>
            <a:ext cx="5669280" cy="4594860"/>
          </a:xfrm>
          <a:prstGeom prst="rect">
            <a:avLst/>
          </a:prstGeom>
        </p:spPr>
        <p:txBody>
          <a:bodyPr vert="horz" lIns="98837" tIns="49419" rIns="98837" bIns="49419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698488"/>
            <a:ext cx="3070860" cy="510540"/>
          </a:xfrm>
          <a:prstGeom prst="rect">
            <a:avLst/>
          </a:prstGeom>
        </p:spPr>
        <p:txBody>
          <a:bodyPr vert="horz" lIns="98837" tIns="49419" rIns="98837" bIns="49419" rtlCol="0" anchor="b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14101" y="9698488"/>
            <a:ext cx="3070860" cy="510540"/>
          </a:xfrm>
          <a:prstGeom prst="rect">
            <a:avLst/>
          </a:prstGeom>
        </p:spPr>
        <p:txBody>
          <a:bodyPr vert="horz" lIns="98837" tIns="49419" rIns="98837" bIns="49419" rtlCol="0" anchor="b"/>
          <a:lstStyle>
            <a:lvl1pPr algn="r">
              <a:defRPr sz="1300"/>
            </a:lvl1pPr>
          </a:lstStyle>
          <a:p>
            <a:fld id="{6D6B3C36-DF40-4B01-A21D-FC22158BB07B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C6F9E-EBC3-4117-8B46-A674731C8720}" type="datetime1">
              <a:rPr lang="it-IT" smtClean="0"/>
              <a:pPr/>
              <a:t>10/10/2012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D423702-60CF-4303-9DAB-A838F17867D4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68D5B-DA9B-4ECE-8974-B37EB683CC8F}" type="datetime1">
              <a:rPr lang="it-IT" smtClean="0"/>
              <a:pPr/>
              <a:t>10/10/2012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23702-60CF-4303-9DAB-A838F17867D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tangolo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ttore 1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DD423702-60CF-4303-9DAB-A838F17867D4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5AAEA-B18B-41CB-A629-945CD238AAF3}" type="datetime1">
              <a:rPr lang="it-IT" smtClean="0"/>
              <a:pPr/>
              <a:t>10/10/2012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82FA7-8004-47D3-828F-F9CCAEDDB1D6}" type="datetime1">
              <a:rPr lang="it-IT" smtClean="0"/>
              <a:pPr/>
              <a:t>10/10/2012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DD423702-60CF-4303-9DAB-A838F17867D4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3" name="Rettangolo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ttangolo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0D923-26BB-4A83-8D22-3EE801F65A01}" type="datetime1">
              <a:rPr lang="it-IT" smtClean="0"/>
              <a:pPr/>
              <a:t>10/10/2012</a:t>
            </a:fld>
            <a:endParaRPr lang="it-IT"/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D423702-60CF-4303-9DAB-A838F17867D4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8D9306A-5D4C-490D-AFC7-A2CB09AFFD2C}" type="datetime1">
              <a:rPr lang="it-IT" smtClean="0"/>
              <a:pPr/>
              <a:t>10/10/2012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23702-60CF-4303-9DAB-A838F17867D4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Segnaposto contenuto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2" name="Segnaposto contenuto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ttore 1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ttangolo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ttangolo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ttangolo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tangolo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ttangolo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93F3-1964-4D59-9749-65EB9004DF84}" type="datetime1">
              <a:rPr lang="it-IT" smtClean="0"/>
              <a:pPr/>
              <a:t>10/10/2012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it-IT"/>
          </a:p>
        </p:txBody>
      </p:sp>
      <p:sp>
        <p:nvSpPr>
          <p:cNvPr id="15" name="Connettore 1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Segnaposto contenuto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6" name="Segnaposto contenuto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5" name="Oval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DD423702-60CF-4303-9DAB-A838F17867D4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3" name="Titolo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F686-344A-41F2-ADFE-C918A31A502F}" type="datetime1">
              <a:rPr lang="it-IT" smtClean="0"/>
              <a:pPr/>
              <a:t>10/10/2012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DD423702-60CF-4303-9DAB-A838F17867D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ttangolo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ttangolo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4B0BA-9BED-490C-A4F4-12E64B409099}" type="datetime1">
              <a:rPr lang="it-IT" smtClean="0"/>
              <a:pPr/>
              <a:t>10/10/2012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D423702-60CF-4303-9DAB-A838F17867D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tangolo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ttangolo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Segnaposto contenuto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0" name="Oval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D423702-60CF-4303-9DAB-A838F17867D4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1" name="Rettangolo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96115-290B-4CA6-88A9-6822E3C6F7C8}" type="datetime1">
              <a:rPr lang="it-IT" smtClean="0"/>
              <a:pPr/>
              <a:t>10/10/2012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ttore 1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ttangolo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tangolo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DD423702-60CF-4303-9DAB-A838F17867D4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22" name="Rettangolo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9F552E4-7325-4985-9E7C-D009338BC425}" type="datetime1">
              <a:rPr lang="it-IT" smtClean="0"/>
              <a:pPr/>
              <a:t>10/10/2012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E23B383-4398-4072-A03B-9D39D419A7B2}" type="datetime1">
              <a:rPr lang="it-IT" smtClean="0"/>
              <a:pPr/>
              <a:t>10/10/2012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ttore 1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D423702-60CF-4303-9DAB-A838F17867D4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cid:a0f0d37e-d32c-4e38-836a-dd0f07482009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cid:a0f0d37e-d32c-4e38-836a-dd0f07482009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sz="1900" dirty="0" smtClean="0">
                <a:solidFill>
                  <a:srgbClr val="666666"/>
                </a:solidFill>
              </a:rPr>
              <a:t>SO.GE.AM. S.r.l.</a:t>
            </a:r>
            <a:br>
              <a:rPr lang="it-IT" sz="1900" dirty="0" smtClean="0">
                <a:solidFill>
                  <a:srgbClr val="666666"/>
                </a:solidFill>
              </a:rPr>
            </a:br>
            <a:r>
              <a:rPr lang="it-IT" dirty="0" smtClean="0">
                <a:solidFill>
                  <a:srgbClr val="666666"/>
                </a:solidFill>
              </a:rPr>
              <a:t>SOCIETA’ GESTIONI AMMINISTRATIVE</a:t>
            </a:r>
          </a:p>
          <a:p>
            <a:endParaRPr lang="it-IT" dirty="0" smtClean="0"/>
          </a:p>
          <a:p>
            <a:endParaRPr lang="it-IT" dirty="0" smtClean="0"/>
          </a:p>
          <a:p>
            <a:r>
              <a:rPr lang="it-IT" dirty="0" smtClean="0"/>
              <a:t>Milano</a:t>
            </a:r>
            <a:r>
              <a:rPr lang="it-IT" smtClean="0"/>
              <a:t>, </a:t>
            </a:r>
            <a:r>
              <a:rPr lang="it-IT" smtClean="0"/>
              <a:t>2012</a:t>
            </a:r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Presentazione della società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23702-60CF-4303-9DAB-A838F17867D4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it-IT" sz="100" dirty="0">
              <a:solidFill>
                <a:srgbClr val="0070C0"/>
              </a:solidFill>
            </a:endParaRPr>
          </a:p>
        </p:txBody>
      </p:sp>
      <p:sp>
        <p:nvSpPr>
          <p:cNvPr id="8" name="Segnaposto testo 7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it-IT" sz="1900" b="1" dirty="0" smtClean="0">
                <a:solidFill>
                  <a:srgbClr val="666666"/>
                </a:solidFill>
              </a:rPr>
              <a:t>SO.GE.AM. S.r.l.</a:t>
            </a:r>
            <a:br>
              <a:rPr lang="it-IT" sz="1900" b="1" dirty="0" smtClean="0">
                <a:solidFill>
                  <a:srgbClr val="666666"/>
                </a:solidFill>
              </a:rPr>
            </a:br>
            <a:r>
              <a:rPr lang="it-IT" b="1" dirty="0" smtClean="0">
                <a:solidFill>
                  <a:srgbClr val="666666"/>
                </a:solidFill>
              </a:rPr>
              <a:t>SOCIETA’ GESTIONI AMMINISTRATIVE</a:t>
            </a:r>
          </a:p>
          <a:p>
            <a:pPr algn="ctr"/>
            <a:r>
              <a:rPr lang="it-IT" sz="2800" b="1" dirty="0" smtClean="0"/>
              <a:t/>
            </a:r>
            <a:br>
              <a:rPr lang="it-IT" sz="2800" b="1" dirty="0" smtClean="0"/>
            </a:br>
            <a:r>
              <a:rPr lang="it-IT" sz="1200" dirty="0" smtClean="0">
                <a:solidFill>
                  <a:srgbClr val="0070C0"/>
                </a:solidFill>
              </a:rPr>
              <a:t>SOCIETA’ UNIPERSONALE</a:t>
            </a:r>
            <a:br>
              <a:rPr lang="it-IT" sz="1200" dirty="0" smtClean="0">
                <a:solidFill>
                  <a:srgbClr val="0070C0"/>
                </a:solidFill>
              </a:rPr>
            </a:br>
            <a:r>
              <a:rPr lang="it-IT" sz="1200" dirty="0" smtClean="0">
                <a:solidFill>
                  <a:srgbClr val="0070C0"/>
                </a:solidFill>
              </a:rPr>
              <a:t>SEDE LEGALE 20124 MILANO – VIA GUSTAVO  FARA, 35</a:t>
            </a:r>
            <a:br>
              <a:rPr lang="it-IT" sz="1200" dirty="0" smtClean="0">
                <a:solidFill>
                  <a:srgbClr val="0070C0"/>
                </a:solidFill>
              </a:rPr>
            </a:br>
            <a:r>
              <a:rPr lang="it-IT" sz="1200" dirty="0" smtClean="0">
                <a:solidFill>
                  <a:srgbClr val="0070C0"/>
                </a:solidFill>
              </a:rPr>
              <a:t>Telefono ++39 02 66 70 39 10 - Fax ++ 39 02 66 71 90 53</a:t>
            </a:r>
            <a:r>
              <a:rPr lang="it-IT" sz="2200" dirty="0" smtClean="0"/>
              <a:t/>
            </a:r>
            <a:br>
              <a:rPr lang="it-IT" sz="2200" dirty="0" smtClean="0"/>
            </a:br>
            <a:r>
              <a:rPr lang="it-IT" sz="1200" dirty="0" smtClean="0"/>
              <a:t> </a:t>
            </a:r>
            <a:r>
              <a:rPr lang="it-IT" sz="1200" dirty="0" smtClean="0">
                <a:solidFill>
                  <a:srgbClr val="0070C0"/>
                </a:solidFill>
              </a:rPr>
              <a:t>Registro Imprese di Milano 10769420158, REA Camera di Commercio di Milano 1409531, </a:t>
            </a:r>
            <a:br>
              <a:rPr lang="it-IT" sz="1200" dirty="0" smtClean="0">
                <a:solidFill>
                  <a:srgbClr val="0070C0"/>
                </a:solidFill>
              </a:rPr>
            </a:br>
            <a:r>
              <a:rPr lang="it-IT" sz="1200" dirty="0" smtClean="0">
                <a:solidFill>
                  <a:srgbClr val="0070C0"/>
                </a:solidFill>
              </a:rPr>
              <a:t>Codice Fiscale e </a:t>
            </a:r>
            <a:r>
              <a:rPr lang="it-IT" sz="1200" dirty="0" err="1" smtClean="0">
                <a:solidFill>
                  <a:srgbClr val="0070C0"/>
                </a:solidFill>
              </a:rPr>
              <a:t>P.IVA</a:t>
            </a:r>
            <a:r>
              <a:rPr lang="it-IT" sz="1200" dirty="0" smtClean="0">
                <a:solidFill>
                  <a:srgbClr val="0070C0"/>
                </a:solidFill>
              </a:rPr>
              <a:t> 10769420158</a:t>
            </a:r>
            <a:r>
              <a:rPr lang="it-IT" sz="1800" dirty="0" smtClean="0">
                <a:solidFill>
                  <a:srgbClr val="0070C0"/>
                </a:solidFill>
              </a:rPr>
              <a:t>.</a:t>
            </a:r>
            <a:br>
              <a:rPr lang="it-IT" sz="1800" dirty="0" smtClean="0">
                <a:solidFill>
                  <a:srgbClr val="0070C0"/>
                </a:solidFill>
              </a:rPr>
            </a:br>
            <a:r>
              <a:rPr lang="it-IT" sz="1200" dirty="0" smtClean="0">
                <a:solidFill>
                  <a:srgbClr val="0070C0"/>
                </a:solidFill>
              </a:rPr>
              <a:t>Capitale sociale € 50.000,00 int. versato.</a:t>
            </a:r>
            <a:br>
              <a:rPr lang="it-IT" sz="1200" dirty="0" smtClean="0">
                <a:solidFill>
                  <a:srgbClr val="0070C0"/>
                </a:solidFill>
              </a:rPr>
            </a:br>
            <a:endParaRPr lang="it-IT" sz="1100" dirty="0"/>
          </a:p>
        </p:txBody>
      </p:sp>
      <p:sp>
        <p:nvSpPr>
          <p:cNvPr id="7" name="Segnaposto contenuto 6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273050" indent="-4763" algn="just">
              <a:buNone/>
            </a:pPr>
            <a:r>
              <a:rPr lang="it-IT" sz="1800" b="1" dirty="0" smtClean="0">
                <a:solidFill>
                  <a:schemeClr val="bg1">
                    <a:lumMod val="50000"/>
                  </a:schemeClr>
                </a:solidFill>
              </a:rPr>
              <a:t>SO.GE.AM. S.r.l.  </a:t>
            </a:r>
          </a:p>
          <a:p>
            <a:pPr marL="273050" indent="-4763" algn="just">
              <a:buNone/>
            </a:pPr>
            <a:r>
              <a:rPr lang="it-IT" sz="1800" dirty="0" smtClean="0"/>
              <a:t>è una società nata nel 1991 dall’iniziativa di un gruppo di professionisti con esperienza ultra annuale nelle discipline economiche e  giuridiche maturata nelle principali società di revisione. </a:t>
            </a:r>
          </a:p>
          <a:p>
            <a:pPr marL="273050" indent="-4763" algn="just">
              <a:buNone/>
            </a:pPr>
            <a:r>
              <a:rPr lang="it-IT" sz="1800" dirty="0" smtClean="0"/>
              <a:t>Il team di consulenti ha unito le competenze professionali per assistere le aziende nell’ambito dei servizi amministrativi e contabili e nella revisione e organizzazione aziendale.</a:t>
            </a:r>
          </a:p>
          <a:p>
            <a:pPr marL="273050" indent="-4763" algn="just">
              <a:buNone/>
            </a:pPr>
            <a:r>
              <a:rPr lang="it-IT" sz="1800" dirty="0" smtClean="0"/>
              <a:t>La società opera in simbiosi con lo studio </a:t>
            </a:r>
            <a:r>
              <a:rPr lang="it-IT" sz="1800" b="1" dirty="0" smtClean="0">
                <a:solidFill>
                  <a:srgbClr val="C00000"/>
                </a:solidFill>
              </a:rPr>
              <a:t>Bernardi &amp; </a:t>
            </a:r>
            <a:r>
              <a:rPr lang="it-IT" sz="1800" b="1" dirty="0" smtClean="0">
                <a:solidFill>
                  <a:schemeClr val="bg1">
                    <a:lumMod val="50000"/>
                  </a:schemeClr>
                </a:solidFill>
              </a:rPr>
              <a:t>Associati</a:t>
            </a:r>
            <a:r>
              <a:rPr lang="it-IT" sz="1800" b="1" dirty="0" smtClean="0"/>
              <a:t>, </a:t>
            </a:r>
            <a:r>
              <a:rPr lang="it-IT" sz="1800" dirty="0" smtClean="0"/>
              <a:t>dottori commercialisti e revisori legali, e con la società di revisione </a:t>
            </a:r>
          </a:p>
          <a:p>
            <a:pPr marL="273050" indent="-4763" algn="just">
              <a:buNone/>
            </a:pPr>
            <a:endParaRPr lang="it-IT" sz="1800" dirty="0" smtClean="0"/>
          </a:p>
          <a:p>
            <a:pPr marL="273050" indent="-4763" algn="just">
              <a:buNone/>
            </a:pPr>
            <a:endParaRPr lang="it-IT" sz="1800" dirty="0" smtClean="0"/>
          </a:p>
          <a:p>
            <a:pPr marL="273050" indent="-4763" algn="just">
              <a:buNone/>
            </a:pPr>
            <a:endParaRPr lang="it-IT" sz="1800" dirty="0" smtClean="0"/>
          </a:p>
          <a:p>
            <a:pPr marL="273050" indent="-9525">
              <a:buNone/>
            </a:pPr>
            <a:endParaRPr lang="it-IT" sz="1800" dirty="0" smtClean="0"/>
          </a:p>
          <a:p>
            <a:pPr marL="273050" indent="-9525">
              <a:buNone/>
            </a:pPr>
            <a:endParaRPr lang="it-IT" sz="1800" dirty="0" smtClean="0"/>
          </a:p>
          <a:p>
            <a:pPr marL="273050" indent="-9525" algn="just">
              <a:buNone/>
            </a:pPr>
            <a:r>
              <a:rPr lang="it-IT" sz="1800" dirty="0" smtClean="0"/>
              <a:t>Società iscritta al registro dei revisori con sedi in Milano, Genova e Torino.</a:t>
            </a:r>
            <a:endParaRPr lang="it-IT" sz="1800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23702-60CF-4303-9DAB-A838F17867D4}" type="slidenum">
              <a:rPr lang="it-IT" smtClean="0"/>
              <a:pPr/>
              <a:t>2</a:t>
            </a:fld>
            <a:endParaRPr lang="it-IT"/>
          </a:p>
        </p:txBody>
      </p:sp>
      <p:pic>
        <p:nvPicPr>
          <p:cNvPr id="6" name="Immagine 5" descr="cid:a0f0d37e-d32c-4e38-836a-dd0f07482009"/>
          <p:cNvPicPr/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4860032" y="3789040"/>
            <a:ext cx="180020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sz="100" dirty="0" smtClean="0">
                <a:solidFill>
                  <a:srgbClr val="0070C0"/>
                </a:solidFill>
              </a:rPr>
              <a:t>E societari.</a:t>
            </a:r>
            <a:endParaRPr lang="it-IT" sz="100" dirty="0">
              <a:solidFill>
                <a:srgbClr val="0070C0"/>
              </a:solidFill>
            </a:endParaRPr>
          </a:p>
        </p:txBody>
      </p:sp>
      <p:sp>
        <p:nvSpPr>
          <p:cNvPr id="8" name="Segnaposto testo 7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it-IT" sz="1900" b="1" dirty="0" smtClean="0">
                <a:solidFill>
                  <a:srgbClr val="666666"/>
                </a:solidFill>
              </a:rPr>
              <a:t>SO.GE.AM. S.r.l.</a:t>
            </a:r>
            <a:br>
              <a:rPr lang="it-IT" sz="1900" b="1" dirty="0" smtClean="0">
                <a:solidFill>
                  <a:srgbClr val="666666"/>
                </a:solidFill>
              </a:rPr>
            </a:br>
            <a:r>
              <a:rPr lang="it-IT" b="1" dirty="0" smtClean="0">
                <a:solidFill>
                  <a:srgbClr val="666666"/>
                </a:solidFill>
              </a:rPr>
              <a:t>SOCIETA’ GESTIONI AMMINISTRATIVE</a:t>
            </a:r>
          </a:p>
          <a:p>
            <a:pPr algn="ctr"/>
            <a:r>
              <a:rPr lang="it-IT" sz="2800" b="1" dirty="0" smtClean="0"/>
              <a:t/>
            </a:r>
            <a:br>
              <a:rPr lang="it-IT" sz="2800" b="1" dirty="0" smtClean="0"/>
            </a:br>
            <a:r>
              <a:rPr lang="it-IT" sz="1200" dirty="0" smtClean="0">
                <a:solidFill>
                  <a:srgbClr val="0070C0"/>
                </a:solidFill>
              </a:rPr>
              <a:t>SOCIETA’ UNIPERSONALE</a:t>
            </a:r>
            <a:br>
              <a:rPr lang="it-IT" sz="1200" dirty="0" smtClean="0">
                <a:solidFill>
                  <a:srgbClr val="0070C0"/>
                </a:solidFill>
              </a:rPr>
            </a:br>
            <a:r>
              <a:rPr lang="it-IT" sz="1200" dirty="0" smtClean="0">
                <a:solidFill>
                  <a:srgbClr val="0070C0"/>
                </a:solidFill>
              </a:rPr>
              <a:t>SEDE LEGALE 20124 MILANO – VIA GUSTAVO  FARA, 35</a:t>
            </a:r>
            <a:br>
              <a:rPr lang="it-IT" sz="1200" dirty="0" smtClean="0">
                <a:solidFill>
                  <a:srgbClr val="0070C0"/>
                </a:solidFill>
              </a:rPr>
            </a:br>
            <a:r>
              <a:rPr lang="it-IT" sz="1200" dirty="0" smtClean="0">
                <a:solidFill>
                  <a:srgbClr val="0070C0"/>
                </a:solidFill>
              </a:rPr>
              <a:t>Telefono ++39 02 66 70 39 10 - Fax ++ 39 02 66 71 90 53</a:t>
            </a:r>
            <a:r>
              <a:rPr lang="it-IT" sz="2200" dirty="0" smtClean="0"/>
              <a:t/>
            </a:r>
            <a:br>
              <a:rPr lang="it-IT" sz="2200" dirty="0" smtClean="0"/>
            </a:br>
            <a:r>
              <a:rPr lang="it-IT" sz="1200" dirty="0" smtClean="0"/>
              <a:t> </a:t>
            </a:r>
            <a:r>
              <a:rPr lang="it-IT" sz="1200" dirty="0" smtClean="0">
                <a:solidFill>
                  <a:srgbClr val="0070C0"/>
                </a:solidFill>
              </a:rPr>
              <a:t>Registro Imprese di Milano 10769420158, REA Camera di Commercio di Milano 1409531, </a:t>
            </a:r>
            <a:br>
              <a:rPr lang="it-IT" sz="1200" dirty="0" smtClean="0">
                <a:solidFill>
                  <a:srgbClr val="0070C0"/>
                </a:solidFill>
              </a:rPr>
            </a:br>
            <a:r>
              <a:rPr lang="it-IT" sz="1200" dirty="0" smtClean="0">
                <a:solidFill>
                  <a:srgbClr val="0070C0"/>
                </a:solidFill>
              </a:rPr>
              <a:t>Codice Fiscale e </a:t>
            </a:r>
            <a:r>
              <a:rPr lang="it-IT" sz="1200" dirty="0" err="1" smtClean="0">
                <a:solidFill>
                  <a:srgbClr val="0070C0"/>
                </a:solidFill>
              </a:rPr>
              <a:t>P.IVA</a:t>
            </a:r>
            <a:r>
              <a:rPr lang="it-IT" sz="1200" dirty="0" smtClean="0">
                <a:solidFill>
                  <a:srgbClr val="0070C0"/>
                </a:solidFill>
              </a:rPr>
              <a:t> 10769420158</a:t>
            </a:r>
            <a:r>
              <a:rPr lang="it-IT" sz="1800" dirty="0" smtClean="0">
                <a:solidFill>
                  <a:srgbClr val="0070C0"/>
                </a:solidFill>
              </a:rPr>
              <a:t>.</a:t>
            </a:r>
            <a:br>
              <a:rPr lang="it-IT" sz="1800" dirty="0" smtClean="0">
                <a:solidFill>
                  <a:srgbClr val="0070C0"/>
                </a:solidFill>
              </a:rPr>
            </a:br>
            <a:r>
              <a:rPr lang="it-IT" sz="1200" dirty="0" smtClean="0">
                <a:solidFill>
                  <a:srgbClr val="0070C0"/>
                </a:solidFill>
              </a:rPr>
              <a:t>Capitale sociale € 50.000,00 int. versato.</a:t>
            </a:r>
            <a:br>
              <a:rPr lang="it-IT" sz="1200" dirty="0" smtClean="0">
                <a:solidFill>
                  <a:srgbClr val="0070C0"/>
                </a:solidFill>
              </a:rPr>
            </a:br>
            <a:endParaRPr lang="it-IT" sz="1100" dirty="0"/>
          </a:p>
        </p:txBody>
      </p:sp>
      <p:sp>
        <p:nvSpPr>
          <p:cNvPr id="7" name="Segnaposto contenuto 6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/>
              <a:t>I servizi offerti:</a:t>
            </a:r>
          </a:p>
          <a:p>
            <a:pPr>
              <a:buNone/>
            </a:pPr>
            <a:r>
              <a:rPr lang="it-IT" sz="2400" b="1" dirty="0" smtClean="0"/>
              <a:t>Area Servizi Amministrativi</a:t>
            </a:r>
          </a:p>
          <a:p>
            <a:pPr>
              <a:buNone/>
            </a:pPr>
            <a:endParaRPr lang="it-IT" sz="2400" dirty="0" smtClean="0"/>
          </a:p>
          <a:p>
            <a:r>
              <a:rPr lang="it-IT" sz="2400" dirty="0" smtClean="0"/>
              <a:t>Organizzazione ed outsourcing contabile ed amministrativo</a:t>
            </a:r>
            <a:r>
              <a:rPr lang="it-IT" sz="2000" baseline="30000" dirty="0" smtClean="0"/>
              <a:t> 1</a:t>
            </a:r>
            <a:r>
              <a:rPr lang="it-IT" sz="2400" dirty="0" smtClean="0"/>
              <a:t>,</a:t>
            </a:r>
          </a:p>
          <a:p>
            <a:r>
              <a:rPr lang="it-IT" sz="2400" dirty="0" smtClean="0"/>
              <a:t>Tenuta Archivio Unico Antiriciclaggio e alimentazione Anagrafe dei Rapporti</a:t>
            </a:r>
            <a:r>
              <a:rPr lang="it-IT" sz="2800" dirty="0" smtClean="0"/>
              <a:t>,</a:t>
            </a:r>
          </a:p>
          <a:p>
            <a:r>
              <a:rPr lang="it-IT" sz="2400" dirty="0" smtClean="0"/>
              <a:t>Comunicazioni presso Registro Imprese, Uffici fiscali, gestione degli adempimenti di Legge e societari. 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sz="1400" dirty="0" smtClean="0"/>
              <a:t>1.    Contabilità generale ed industriale, Iva, gestione dichiarativi, contabilità intermediari finanziari, segnalazioni di vigilanza.</a:t>
            </a:r>
            <a:endParaRPr lang="it-IT" sz="1400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23702-60CF-4303-9DAB-A838F17867D4}" type="slidenum">
              <a:rPr lang="it-IT" smtClean="0"/>
              <a:pPr/>
              <a:t>3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it-IT" sz="100" dirty="0">
              <a:solidFill>
                <a:srgbClr val="0070C0"/>
              </a:solidFill>
            </a:endParaRPr>
          </a:p>
        </p:txBody>
      </p:sp>
      <p:sp>
        <p:nvSpPr>
          <p:cNvPr id="8" name="Segnaposto testo 7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it-IT" sz="1900" b="1" dirty="0" smtClean="0">
                <a:solidFill>
                  <a:srgbClr val="666666"/>
                </a:solidFill>
              </a:rPr>
              <a:t>SO.GE.AM. S.r.l.</a:t>
            </a:r>
            <a:br>
              <a:rPr lang="it-IT" sz="1900" b="1" dirty="0" smtClean="0">
                <a:solidFill>
                  <a:srgbClr val="666666"/>
                </a:solidFill>
              </a:rPr>
            </a:br>
            <a:r>
              <a:rPr lang="it-IT" b="1" dirty="0" smtClean="0">
                <a:solidFill>
                  <a:srgbClr val="666666"/>
                </a:solidFill>
              </a:rPr>
              <a:t>SOCIETA’ GESTIONI AMMINISTRATIVE</a:t>
            </a:r>
          </a:p>
          <a:p>
            <a:pPr algn="ctr"/>
            <a:r>
              <a:rPr lang="it-IT" sz="2800" b="1" dirty="0" smtClean="0"/>
              <a:t/>
            </a:r>
            <a:br>
              <a:rPr lang="it-IT" sz="2800" b="1" dirty="0" smtClean="0"/>
            </a:br>
            <a:r>
              <a:rPr lang="it-IT" sz="1200" dirty="0" smtClean="0">
                <a:solidFill>
                  <a:srgbClr val="0070C0"/>
                </a:solidFill>
              </a:rPr>
              <a:t>SOCIETA’ UNIPERSONALE</a:t>
            </a:r>
            <a:br>
              <a:rPr lang="it-IT" sz="1200" dirty="0" smtClean="0">
                <a:solidFill>
                  <a:srgbClr val="0070C0"/>
                </a:solidFill>
              </a:rPr>
            </a:br>
            <a:r>
              <a:rPr lang="it-IT" sz="1200" dirty="0" smtClean="0">
                <a:solidFill>
                  <a:srgbClr val="0070C0"/>
                </a:solidFill>
              </a:rPr>
              <a:t>SEDE LEGALE 20124 MILANO – VIA GUSTAVO  FARA, 35</a:t>
            </a:r>
            <a:br>
              <a:rPr lang="it-IT" sz="1200" dirty="0" smtClean="0">
                <a:solidFill>
                  <a:srgbClr val="0070C0"/>
                </a:solidFill>
              </a:rPr>
            </a:br>
            <a:r>
              <a:rPr lang="it-IT" sz="1200" dirty="0" smtClean="0">
                <a:solidFill>
                  <a:srgbClr val="0070C0"/>
                </a:solidFill>
              </a:rPr>
              <a:t>Telefono ++39 02 66 70 39 10 - Fax ++ 39 02 66 71 90 53</a:t>
            </a:r>
            <a:r>
              <a:rPr lang="it-IT" sz="2200" dirty="0" smtClean="0"/>
              <a:t/>
            </a:r>
            <a:br>
              <a:rPr lang="it-IT" sz="2200" dirty="0" smtClean="0"/>
            </a:br>
            <a:r>
              <a:rPr lang="it-IT" sz="1200" dirty="0" smtClean="0"/>
              <a:t> </a:t>
            </a:r>
            <a:r>
              <a:rPr lang="it-IT" sz="1200" dirty="0" smtClean="0">
                <a:solidFill>
                  <a:srgbClr val="0070C0"/>
                </a:solidFill>
              </a:rPr>
              <a:t>Registro Imprese di Milano 10769420158, REA Camera di Commercio di Milano 1409531, </a:t>
            </a:r>
            <a:br>
              <a:rPr lang="it-IT" sz="1200" dirty="0" smtClean="0">
                <a:solidFill>
                  <a:srgbClr val="0070C0"/>
                </a:solidFill>
              </a:rPr>
            </a:br>
            <a:r>
              <a:rPr lang="it-IT" sz="1200" dirty="0" smtClean="0">
                <a:solidFill>
                  <a:srgbClr val="0070C0"/>
                </a:solidFill>
              </a:rPr>
              <a:t>Codice Fiscale e </a:t>
            </a:r>
            <a:r>
              <a:rPr lang="it-IT" sz="1200" dirty="0" err="1" smtClean="0">
                <a:solidFill>
                  <a:srgbClr val="0070C0"/>
                </a:solidFill>
              </a:rPr>
              <a:t>P.IVA</a:t>
            </a:r>
            <a:r>
              <a:rPr lang="it-IT" sz="1200" dirty="0" smtClean="0">
                <a:solidFill>
                  <a:srgbClr val="0070C0"/>
                </a:solidFill>
              </a:rPr>
              <a:t> 10769420158</a:t>
            </a:r>
            <a:r>
              <a:rPr lang="it-IT" sz="1800" dirty="0" smtClean="0">
                <a:solidFill>
                  <a:srgbClr val="0070C0"/>
                </a:solidFill>
              </a:rPr>
              <a:t>.</a:t>
            </a:r>
            <a:br>
              <a:rPr lang="it-IT" sz="1800" dirty="0" smtClean="0">
                <a:solidFill>
                  <a:srgbClr val="0070C0"/>
                </a:solidFill>
              </a:rPr>
            </a:br>
            <a:r>
              <a:rPr lang="it-IT" sz="1200" dirty="0" smtClean="0">
                <a:solidFill>
                  <a:srgbClr val="0070C0"/>
                </a:solidFill>
              </a:rPr>
              <a:t>Capitale sociale € 50.000,00 int. versato.</a:t>
            </a:r>
            <a:br>
              <a:rPr lang="it-IT" sz="1200" dirty="0" smtClean="0">
                <a:solidFill>
                  <a:srgbClr val="0070C0"/>
                </a:solidFill>
              </a:rPr>
            </a:br>
            <a:endParaRPr lang="it-IT" sz="1100" dirty="0"/>
          </a:p>
        </p:txBody>
      </p:sp>
      <p:sp>
        <p:nvSpPr>
          <p:cNvPr id="7" name="Segnaposto contenuto 6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I servizi offerti:</a:t>
            </a:r>
          </a:p>
          <a:p>
            <a:pPr>
              <a:buNone/>
            </a:pPr>
            <a:r>
              <a:rPr lang="it-IT" sz="2400" b="1" dirty="0" smtClean="0"/>
              <a:t>Area intermediari finanziari</a:t>
            </a:r>
          </a:p>
          <a:p>
            <a:pPr marL="358775" indent="-95250" algn="just">
              <a:buClr>
                <a:srgbClr val="C00000"/>
              </a:buClr>
            </a:pPr>
            <a:r>
              <a:rPr lang="it-IT" sz="1400" dirty="0" smtClean="0"/>
              <a:t>Assunzione di incarichi di outsourcing della funzione di revisione interna e/o compliance,</a:t>
            </a:r>
          </a:p>
          <a:p>
            <a:pPr marL="358775" indent="-95250" algn="just">
              <a:buClr>
                <a:srgbClr val="C00000"/>
              </a:buClr>
            </a:pPr>
            <a:r>
              <a:rPr lang="it-IT" sz="1400" dirty="0" smtClean="0"/>
              <a:t> Assistenza agli intermediari finanziari nell’interpretazione delle norme applicabili in materia di intermediazione finanziaria, gestione collettiva del risparmio e antiriciclaggio,</a:t>
            </a:r>
          </a:p>
          <a:p>
            <a:pPr marL="358775" indent="-95250" algn="just">
              <a:buClr>
                <a:srgbClr val="C00000"/>
              </a:buClr>
            </a:pPr>
            <a:r>
              <a:rPr lang="it-IT" sz="1400" dirty="0" smtClean="0"/>
              <a:t>Analisi degli assetti organizzativi e dei controlli interni </a:t>
            </a:r>
            <a:r>
              <a:rPr lang="it-IT" sz="1400" smtClean="0"/>
              <a:t>degli intermediari, </a:t>
            </a:r>
            <a:r>
              <a:rPr lang="it-IT" sz="1400" dirty="0" smtClean="0"/>
              <a:t>interventi idonei per migliorare l’efficienza e l’efficacia dei processi aziendali,</a:t>
            </a:r>
          </a:p>
          <a:p>
            <a:pPr marL="358775" indent="-95250" algn="just">
              <a:buClr>
                <a:srgbClr val="C00000"/>
              </a:buClr>
            </a:pPr>
            <a:r>
              <a:rPr lang="it-IT" sz="1400" dirty="0" smtClean="0"/>
              <a:t>Assistenza nella predisposizione delle comunicazioni nonché delle relazioni da trasmettere agli Organi di Vigilanza,</a:t>
            </a:r>
          </a:p>
          <a:p>
            <a:pPr marL="358775" indent="-95250" algn="just">
              <a:buClr>
                <a:srgbClr val="C00000"/>
              </a:buClr>
            </a:pPr>
            <a:r>
              <a:rPr lang="it-IT" sz="1400" dirty="0" smtClean="0"/>
              <a:t>Verifica continuativa dello stato di applicazione della normativa di riferimento,  </a:t>
            </a:r>
          </a:p>
          <a:p>
            <a:pPr marL="358775" indent="-95250">
              <a:buClr>
                <a:srgbClr val="C00000"/>
              </a:buClr>
            </a:pPr>
            <a:r>
              <a:rPr lang="it-IT" sz="1400" dirty="0" smtClean="0"/>
              <a:t>controlli sulle Operazioni Sospette (Market </a:t>
            </a:r>
            <a:r>
              <a:rPr lang="it-IT" sz="1400" dirty="0" err="1" smtClean="0"/>
              <a:t>Abuse</a:t>
            </a:r>
            <a:r>
              <a:rPr lang="it-IT" sz="1400" dirty="0" smtClean="0"/>
              <a:t>),</a:t>
            </a:r>
          </a:p>
          <a:p>
            <a:pPr marL="358775" indent="-95250" algn="just">
              <a:buClr>
                <a:srgbClr val="C00000"/>
              </a:buClr>
            </a:pPr>
            <a:r>
              <a:rPr lang="it-IT" sz="1400" dirty="0" smtClean="0"/>
              <a:t>gestione dei registri obbligatori (Registro Reclami, Verifiche, Insider’s </a:t>
            </a:r>
            <a:r>
              <a:rPr lang="it-IT" sz="1400" dirty="0" err="1" smtClean="0"/>
              <a:t>List</a:t>
            </a:r>
            <a:r>
              <a:rPr lang="it-IT" sz="1400" dirty="0" smtClean="0"/>
              <a:t>, Conflitti di Interessi, Attività Compliance, Incentivi, Operatori Qualificati),</a:t>
            </a:r>
          </a:p>
          <a:p>
            <a:pPr marL="358775" indent="-95250">
              <a:buClr>
                <a:srgbClr val="C00000"/>
              </a:buClr>
            </a:pPr>
            <a:r>
              <a:rPr lang="it-IT" sz="1400" dirty="0" smtClean="0"/>
              <a:t> gestione degli adempimenti di legge e societari,</a:t>
            </a:r>
          </a:p>
          <a:p>
            <a:pPr marL="358775" indent="-95250">
              <a:buClr>
                <a:srgbClr val="C00000"/>
              </a:buClr>
            </a:pPr>
            <a:r>
              <a:rPr lang="it-IT" sz="1400" dirty="0" smtClean="0"/>
              <a:t>operazioni sospette antiriciclaggio.</a:t>
            </a:r>
            <a:endParaRPr lang="it-IT" sz="1400" b="1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23702-60CF-4303-9DAB-A838F17867D4}" type="slidenum">
              <a:rPr lang="it-IT" smtClean="0"/>
              <a:pPr/>
              <a:t>4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it-IT" sz="100" dirty="0">
              <a:solidFill>
                <a:srgbClr val="0070C0"/>
              </a:solidFill>
            </a:endParaRPr>
          </a:p>
        </p:txBody>
      </p:sp>
      <p:sp>
        <p:nvSpPr>
          <p:cNvPr id="8" name="Segnaposto testo 7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it-IT" sz="1900" b="1" dirty="0" smtClean="0">
                <a:solidFill>
                  <a:srgbClr val="666666"/>
                </a:solidFill>
              </a:rPr>
              <a:t>SO.GE.AM. S.r.l.</a:t>
            </a:r>
            <a:br>
              <a:rPr lang="it-IT" sz="1900" b="1" dirty="0" smtClean="0">
                <a:solidFill>
                  <a:srgbClr val="666666"/>
                </a:solidFill>
              </a:rPr>
            </a:br>
            <a:r>
              <a:rPr lang="it-IT" b="1" dirty="0" smtClean="0">
                <a:solidFill>
                  <a:srgbClr val="666666"/>
                </a:solidFill>
              </a:rPr>
              <a:t>SOCIETA’ GESTIONI AMMINISTRATIVE</a:t>
            </a:r>
          </a:p>
          <a:p>
            <a:pPr algn="ctr"/>
            <a:r>
              <a:rPr lang="it-IT" sz="2800" b="1" dirty="0" smtClean="0"/>
              <a:t/>
            </a:r>
            <a:br>
              <a:rPr lang="it-IT" sz="2800" b="1" dirty="0" smtClean="0"/>
            </a:br>
            <a:r>
              <a:rPr lang="it-IT" sz="1200" dirty="0" smtClean="0">
                <a:solidFill>
                  <a:srgbClr val="0070C0"/>
                </a:solidFill>
              </a:rPr>
              <a:t>SOCIETA’ UNIPERSONALE</a:t>
            </a:r>
            <a:br>
              <a:rPr lang="it-IT" sz="1200" dirty="0" smtClean="0">
                <a:solidFill>
                  <a:srgbClr val="0070C0"/>
                </a:solidFill>
              </a:rPr>
            </a:br>
            <a:r>
              <a:rPr lang="it-IT" sz="1200" dirty="0" smtClean="0">
                <a:solidFill>
                  <a:srgbClr val="0070C0"/>
                </a:solidFill>
              </a:rPr>
              <a:t>SEDE LEGALE 20124 MILANO – VIA GUSTAVO  FARA, 35</a:t>
            </a:r>
            <a:br>
              <a:rPr lang="it-IT" sz="1200" dirty="0" smtClean="0">
                <a:solidFill>
                  <a:srgbClr val="0070C0"/>
                </a:solidFill>
              </a:rPr>
            </a:br>
            <a:r>
              <a:rPr lang="it-IT" sz="1200" dirty="0" smtClean="0">
                <a:solidFill>
                  <a:srgbClr val="0070C0"/>
                </a:solidFill>
              </a:rPr>
              <a:t>Telefono ++39 02 66 70 39 10 - Fax ++ 39 02 66 71 90 53</a:t>
            </a:r>
            <a:r>
              <a:rPr lang="it-IT" sz="2200" dirty="0" smtClean="0"/>
              <a:t/>
            </a:r>
            <a:br>
              <a:rPr lang="it-IT" sz="2200" dirty="0" smtClean="0"/>
            </a:br>
            <a:r>
              <a:rPr lang="it-IT" sz="1200" dirty="0" smtClean="0"/>
              <a:t> </a:t>
            </a:r>
            <a:r>
              <a:rPr lang="it-IT" sz="1200" dirty="0" smtClean="0">
                <a:solidFill>
                  <a:srgbClr val="0070C0"/>
                </a:solidFill>
              </a:rPr>
              <a:t>Registro Imprese di Milano 10769420158, REA Camera di Commercio di Milano 1409531, </a:t>
            </a:r>
            <a:br>
              <a:rPr lang="it-IT" sz="1200" dirty="0" smtClean="0">
                <a:solidFill>
                  <a:srgbClr val="0070C0"/>
                </a:solidFill>
              </a:rPr>
            </a:br>
            <a:r>
              <a:rPr lang="it-IT" sz="1200" dirty="0" smtClean="0">
                <a:solidFill>
                  <a:srgbClr val="0070C0"/>
                </a:solidFill>
              </a:rPr>
              <a:t>Codice Fiscale e </a:t>
            </a:r>
            <a:r>
              <a:rPr lang="it-IT" sz="1200" dirty="0" err="1" smtClean="0">
                <a:solidFill>
                  <a:srgbClr val="0070C0"/>
                </a:solidFill>
              </a:rPr>
              <a:t>P.IVA</a:t>
            </a:r>
            <a:r>
              <a:rPr lang="it-IT" sz="1200" dirty="0" smtClean="0">
                <a:solidFill>
                  <a:srgbClr val="0070C0"/>
                </a:solidFill>
              </a:rPr>
              <a:t> 10769420158</a:t>
            </a:r>
            <a:r>
              <a:rPr lang="it-IT" sz="1800" dirty="0" smtClean="0">
                <a:solidFill>
                  <a:srgbClr val="0070C0"/>
                </a:solidFill>
              </a:rPr>
              <a:t>.</a:t>
            </a:r>
            <a:br>
              <a:rPr lang="it-IT" sz="1800" dirty="0" smtClean="0">
                <a:solidFill>
                  <a:srgbClr val="0070C0"/>
                </a:solidFill>
              </a:rPr>
            </a:br>
            <a:r>
              <a:rPr lang="it-IT" sz="1200" dirty="0" smtClean="0">
                <a:solidFill>
                  <a:srgbClr val="0070C0"/>
                </a:solidFill>
              </a:rPr>
              <a:t>Capitale sociale € 50.000,00 int. versato.</a:t>
            </a:r>
            <a:br>
              <a:rPr lang="it-IT" sz="1200" dirty="0" smtClean="0">
                <a:solidFill>
                  <a:srgbClr val="0070C0"/>
                </a:solidFill>
              </a:rPr>
            </a:br>
            <a:endParaRPr lang="it-IT" sz="1100" dirty="0"/>
          </a:p>
        </p:txBody>
      </p:sp>
      <p:sp>
        <p:nvSpPr>
          <p:cNvPr id="7" name="Segnaposto contenuto 6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dirty="0" smtClean="0"/>
              <a:t>I servizi offerti:</a:t>
            </a:r>
          </a:p>
          <a:p>
            <a:pPr marL="273050" indent="-9525" algn="just">
              <a:buNone/>
            </a:pPr>
            <a:r>
              <a:rPr lang="it-IT" b="1" dirty="0" smtClean="0"/>
              <a:t>Servizi di pianificazione fiscale e societaria</a:t>
            </a:r>
            <a:r>
              <a:rPr lang="it-IT" sz="2000" b="1" baseline="30000" dirty="0" smtClean="0"/>
              <a:t> 2</a:t>
            </a:r>
            <a:endParaRPr lang="it-IT" b="1" dirty="0" smtClean="0"/>
          </a:p>
          <a:p>
            <a:pPr marL="273050" indent="-9525" algn="just"/>
            <a:r>
              <a:rPr lang="it-IT" sz="1800" dirty="0" smtClean="0"/>
              <a:t>Diagnosi e pianificazione aziendale,</a:t>
            </a:r>
          </a:p>
          <a:p>
            <a:pPr marL="273050" indent="-9525" algn="just"/>
            <a:r>
              <a:rPr lang="it-IT" sz="1800" dirty="0" smtClean="0"/>
              <a:t>Assistenza nella progettazione ed attuazione di operazioni di finanza straordinaria,</a:t>
            </a:r>
          </a:p>
          <a:p>
            <a:pPr marL="273050" indent="-9525" algn="just"/>
            <a:r>
              <a:rPr lang="it-IT" sz="1800" dirty="0" smtClean="0"/>
              <a:t>Valutazioni d’azienda nell'ambito di operazioni di compravendita, conferimento, scorporo,</a:t>
            </a:r>
            <a:br>
              <a:rPr lang="it-IT" sz="1800" dirty="0" smtClean="0"/>
            </a:br>
            <a:r>
              <a:rPr lang="it-IT" sz="1800" dirty="0" smtClean="0"/>
              <a:t>fusione e scissione</a:t>
            </a:r>
          </a:p>
          <a:p>
            <a:pPr marL="273050" indent="-9525"/>
            <a:r>
              <a:rPr lang="it-IT" sz="1800" dirty="0" smtClean="0"/>
              <a:t>Servizi di pianificazione fiscale e societaria,</a:t>
            </a:r>
          </a:p>
          <a:p>
            <a:pPr marL="273050" indent="-9525" algn="just"/>
            <a:r>
              <a:rPr lang="it-IT" sz="1800" dirty="0" smtClean="0"/>
              <a:t>Esame di problemi organizzativi di diritto tributario, societario e commerciale connessi ad</a:t>
            </a:r>
            <a:br>
              <a:rPr lang="it-IT" sz="1800" dirty="0" smtClean="0"/>
            </a:br>
            <a:r>
              <a:rPr lang="it-IT" sz="1800" dirty="0" smtClean="0"/>
              <a:t>operazioni straordinarie.</a:t>
            </a:r>
          </a:p>
          <a:p>
            <a:pPr marL="273050" indent="-9525" algn="just">
              <a:buNone/>
            </a:pPr>
            <a:r>
              <a:rPr lang="it-IT" sz="1800" dirty="0" smtClean="0"/>
              <a:t/>
            </a:r>
            <a:br>
              <a:rPr lang="it-IT" sz="1800" dirty="0" smtClean="0"/>
            </a:br>
            <a:endParaRPr lang="it-IT" sz="1800" dirty="0" smtClean="0"/>
          </a:p>
          <a:p>
            <a:pPr marL="273050" indent="-9525">
              <a:buNone/>
            </a:pPr>
            <a:endParaRPr lang="it-IT" sz="1800" dirty="0" smtClean="0"/>
          </a:p>
          <a:p>
            <a:pPr marL="536575" indent="-273050" algn="just">
              <a:buNone/>
            </a:pPr>
            <a:r>
              <a:rPr lang="it-IT" sz="1800" dirty="0" smtClean="0"/>
              <a:t>2. </a:t>
            </a:r>
            <a:r>
              <a:rPr lang="it-IT" sz="1400" dirty="0" smtClean="0"/>
              <a:t>In collaborazione con lo studio </a:t>
            </a:r>
            <a:r>
              <a:rPr lang="it-IT" sz="1400" b="1" dirty="0" smtClean="0">
                <a:solidFill>
                  <a:srgbClr val="C00000"/>
                </a:solidFill>
              </a:rPr>
              <a:t>Bernardi &amp; </a:t>
            </a:r>
            <a:r>
              <a:rPr lang="it-IT" sz="1400" b="1" dirty="0" smtClean="0">
                <a:solidFill>
                  <a:schemeClr val="bg1">
                    <a:lumMod val="50000"/>
                  </a:schemeClr>
                </a:solidFill>
              </a:rPr>
              <a:t>Associati</a:t>
            </a:r>
            <a:r>
              <a:rPr lang="it-IT" sz="1400" b="1" dirty="0" smtClean="0"/>
              <a:t>, </a:t>
            </a:r>
            <a:r>
              <a:rPr lang="it-IT" sz="1400" dirty="0" smtClean="0"/>
              <a:t>dottori commercialisti e revisori legali.</a:t>
            </a:r>
          </a:p>
          <a:p>
            <a:pPr marL="536575" indent="-273050" algn="just">
              <a:buNone/>
            </a:pPr>
            <a:r>
              <a:rPr lang="it-IT" sz="1400" dirty="0" smtClean="0"/>
              <a:t> </a:t>
            </a:r>
            <a:r>
              <a:rPr lang="it-IT" sz="1800" dirty="0" smtClean="0"/>
              <a:t/>
            </a:r>
            <a:br>
              <a:rPr lang="it-IT" sz="1800" dirty="0" smtClean="0"/>
            </a:br>
            <a:endParaRPr lang="it-IT" sz="1800" b="1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23702-60CF-4303-9DAB-A838F17867D4}" type="slidenum">
              <a:rPr lang="it-IT" smtClean="0"/>
              <a:pPr/>
              <a:t>5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it-IT" sz="100" dirty="0">
              <a:solidFill>
                <a:srgbClr val="0070C0"/>
              </a:solidFill>
            </a:endParaRPr>
          </a:p>
        </p:txBody>
      </p:sp>
      <p:sp>
        <p:nvSpPr>
          <p:cNvPr id="8" name="Segnaposto testo 7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it-IT" sz="1900" b="1" dirty="0" smtClean="0">
                <a:solidFill>
                  <a:srgbClr val="666666"/>
                </a:solidFill>
              </a:rPr>
              <a:t>SO.GE.AM. S.r.l.</a:t>
            </a:r>
            <a:br>
              <a:rPr lang="it-IT" sz="1900" b="1" dirty="0" smtClean="0">
                <a:solidFill>
                  <a:srgbClr val="666666"/>
                </a:solidFill>
              </a:rPr>
            </a:br>
            <a:r>
              <a:rPr lang="it-IT" b="1" dirty="0" smtClean="0">
                <a:solidFill>
                  <a:srgbClr val="666666"/>
                </a:solidFill>
              </a:rPr>
              <a:t>SOCIETA’ GESTIONI AMMINISTRATIVE</a:t>
            </a:r>
          </a:p>
          <a:p>
            <a:pPr algn="ctr"/>
            <a:r>
              <a:rPr lang="it-IT" sz="2800" b="1" dirty="0" smtClean="0"/>
              <a:t/>
            </a:r>
            <a:br>
              <a:rPr lang="it-IT" sz="2800" b="1" dirty="0" smtClean="0"/>
            </a:br>
            <a:r>
              <a:rPr lang="it-IT" sz="1200" dirty="0" smtClean="0">
                <a:solidFill>
                  <a:srgbClr val="0070C0"/>
                </a:solidFill>
              </a:rPr>
              <a:t>SOCIETA’ UNIPERSONALE</a:t>
            </a:r>
            <a:br>
              <a:rPr lang="it-IT" sz="1200" dirty="0" smtClean="0">
                <a:solidFill>
                  <a:srgbClr val="0070C0"/>
                </a:solidFill>
              </a:rPr>
            </a:br>
            <a:r>
              <a:rPr lang="it-IT" sz="1200" dirty="0" smtClean="0">
                <a:solidFill>
                  <a:srgbClr val="0070C0"/>
                </a:solidFill>
              </a:rPr>
              <a:t>SEDE LEGALE 20124 MILANO – VIA GUSTAVO  FARA, 35</a:t>
            </a:r>
            <a:br>
              <a:rPr lang="it-IT" sz="1200" dirty="0" smtClean="0">
                <a:solidFill>
                  <a:srgbClr val="0070C0"/>
                </a:solidFill>
              </a:rPr>
            </a:br>
            <a:r>
              <a:rPr lang="it-IT" sz="1200" dirty="0" smtClean="0">
                <a:solidFill>
                  <a:srgbClr val="0070C0"/>
                </a:solidFill>
              </a:rPr>
              <a:t>Telefono ++39 02 66 70 39 10 - Fax ++ 39 02 66 71 90 53</a:t>
            </a:r>
            <a:r>
              <a:rPr lang="it-IT" sz="2200" dirty="0" smtClean="0"/>
              <a:t/>
            </a:r>
            <a:br>
              <a:rPr lang="it-IT" sz="2200" dirty="0" smtClean="0"/>
            </a:br>
            <a:r>
              <a:rPr lang="it-IT" sz="1200" dirty="0" smtClean="0"/>
              <a:t> </a:t>
            </a:r>
            <a:r>
              <a:rPr lang="it-IT" sz="1200" dirty="0" smtClean="0">
                <a:solidFill>
                  <a:srgbClr val="0070C0"/>
                </a:solidFill>
              </a:rPr>
              <a:t>Registro Imprese di Milano 10769420158, REA Camera di Commercio di Milano 1409531, </a:t>
            </a:r>
            <a:br>
              <a:rPr lang="it-IT" sz="1200" dirty="0" smtClean="0">
                <a:solidFill>
                  <a:srgbClr val="0070C0"/>
                </a:solidFill>
              </a:rPr>
            </a:br>
            <a:r>
              <a:rPr lang="it-IT" sz="1200" dirty="0" smtClean="0">
                <a:solidFill>
                  <a:srgbClr val="0070C0"/>
                </a:solidFill>
              </a:rPr>
              <a:t>Codice Fiscale e </a:t>
            </a:r>
            <a:r>
              <a:rPr lang="it-IT" sz="1200" dirty="0" err="1" smtClean="0">
                <a:solidFill>
                  <a:srgbClr val="0070C0"/>
                </a:solidFill>
              </a:rPr>
              <a:t>P.IVA</a:t>
            </a:r>
            <a:r>
              <a:rPr lang="it-IT" sz="1200" dirty="0" smtClean="0">
                <a:solidFill>
                  <a:srgbClr val="0070C0"/>
                </a:solidFill>
              </a:rPr>
              <a:t> 10769420158</a:t>
            </a:r>
            <a:r>
              <a:rPr lang="it-IT" sz="1800" dirty="0" smtClean="0">
                <a:solidFill>
                  <a:srgbClr val="0070C0"/>
                </a:solidFill>
              </a:rPr>
              <a:t>.</a:t>
            </a:r>
            <a:br>
              <a:rPr lang="it-IT" sz="1800" dirty="0" smtClean="0">
                <a:solidFill>
                  <a:srgbClr val="0070C0"/>
                </a:solidFill>
              </a:rPr>
            </a:br>
            <a:r>
              <a:rPr lang="it-IT" sz="1200" dirty="0" smtClean="0">
                <a:solidFill>
                  <a:srgbClr val="0070C0"/>
                </a:solidFill>
              </a:rPr>
              <a:t>Capitale sociale € 50.000,00 int. versato.</a:t>
            </a:r>
            <a:br>
              <a:rPr lang="it-IT" sz="1200" dirty="0" smtClean="0">
                <a:solidFill>
                  <a:srgbClr val="0070C0"/>
                </a:solidFill>
              </a:rPr>
            </a:br>
            <a:endParaRPr lang="it-IT" sz="1100" dirty="0"/>
          </a:p>
        </p:txBody>
      </p:sp>
      <p:sp>
        <p:nvSpPr>
          <p:cNvPr id="7" name="Segnaposto contenuto 6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/>
              <a:t>La struttura</a:t>
            </a:r>
          </a:p>
          <a:p>
            <a:endParaRPr lang="it-IT" dirty="0" smtClean="0"/>
          </a:p>
          <a:p>
            <a:r>
              <a:rPr lang="it-IT" dirty="0" smtClean="0"/>
              <a:t>SO.GE.AM. S.r.l. si avvale della collaborazione di 3 dottori commercialisti, revisori legali dei conti,</a:t>
            </a:r>
          </a:p>
          <a:p>
            <a:r>
              <a:rPr lang="it-IT" dirty="0" smtClean="0"/>
              <a:t>Di 4 ragionieri dipendenti,</a:t>
            </a:r>
          </a:p>
          <a:p>
            <a:r>
              <a:rPr lang="it-IT" dirty="0" smtClean="0"/>
              <a:t>Di </a:t>
            </a:r>
            <a:r>
              <a:rPr lang="it-IT" dirty="0" err="1" smtClean="0"/>
              <a:t>adegute</a:t>
            </a:r>
            <a:r>
              <a:rPr lang="it-IT" dirty="0" smtClean="0"/>
              <a:t> strutture di </a:t>
            </a:r>
            <a:r>
              <a:rPr lang="it-IT" dirty="0" err="1" smtClean="0"/>
              <a:t>front</a:t>
            </a:r>
            <a:r>
              <a:rPr lang="it-IT" dirty="0" smtClean="0"/>
              <a:t> office,</a:t>
            </a:r>
          </a:p>
          <a:p>
            <a:r>
              <a:rPr lang="it-IT" dirty="0" smtClean="0"/>
              <a:t>Dei più aggiornati sistemi informatici integrati, anche in collegamento di service con i clienti.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23702-60CF-4303-9DAB-A838F17867D4}" type="slidenum">
              <a:rPr lang="it-IT" smtClean="0"/>
              <a:pPr/>
              <a:t>6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it-IT" sz="100" dirty="0">
              <a:solidFill>
                <a:srgbClr val="0070C0"/>
              </a:solidFill>
            </a:endParaRPr>
          </a:p>
        </p:txBody>
      </p:sp>
      <p:sp>
        <p:nvSpPr>
          <p:cNvPr id="8" name="Segnaposto testo 7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it-IT" sz="1900" b="1" dirty="0" smtClean="0">
                <a:solidFill>
                  <a:srgbClr val="666666"/>
                </a:solidFill>
              </a:rPr>
              <a:t>SO.GE.AM. S.r.l.</a:t>
            </a:r>
            <a:br>
              <a:rPr lang="it-IT" sz="1900" b="1" dirty="0" smtClean="0">
                <a:solidFill>
                  <a:srgbClr val="666666"/>
                </a:solidFill>
              </a:rPr>
            </a:br>
            <a:r>
              <a:rPr lang="it-IT" b="1" dirty="0" smtClean="0">
                <a:solidFill>
                  <a:srgbClr val="666666"/>
                </a:solidFill>
              </a:rPr>
              <a:t>SOCIETA’ GESTIONI AMMINISTRATIVE</a:t>
            </a:r>
          </a:p>
          <a:p>
            <a:pPr algn="ctr"/>
            <a:r>
              <a:rPr lang="it-IT" sz="2800" b="1" dirty="0" smtClean="0"/>
              <a:t/>
            </a:r>
            <a:br>
              <a:rPr lang="it-IT" sz="2800" b="1" dirty="0" smtClean="0"/>
            </a:br>
            <a:r>
              <a:rPr lang="it-IT" sz="1200" dirty="0" smtClean="0">
                <a:solidFill>
                  <a:srgbClr val="0070C0"/>
                </a:solidFill>
              </a:rPr>
              <a:t>SOCIETA’ UNIPERSONALE</a:t>
            </a:r>
            <a:br>
              <a:rPr lang="it-IT" sz="1200" dirty="0" smtClean="0">
                <a:solidFill>
                  <a:srgbClr val="0070C0"/>
                </a:solidFill>
              </a:rPr>
            </a:br>
            <a:r>
              <a:rPr lang="it-IT" sz="1200" dirty="0" smtClean="0">
                <a:solidFill>
                  <a:srgbClr val="0070C0"/>
                </a:solidFill>
              </a:rPr>
              <a:t>SEDE LEGALE 20124 MILANO – VIA GUSTAVO  FARA, 35</a:t>
            </a:r>
            <a:br>
              <a:rPr lang="it-IT" sz="1200" dirty="0" smtClean="0">
                <a:solidFill>
                  <a:srgbClr val="0070C0"/>
                </a:solidFill>
              </a:rPr>
            </a:br>
            <a:r>
              <a:rPr lang="it-IT" sz="1200" dirty="0" smtClean="0">
                <a:solidFill>
                  <a:srgbClr val="0070C0"/>
                </a:solidFill>
              </a:rPr>
              <a:t>Telefono ++39 02 66 70 39 10 - Fax ++ 39 02 66 71 90 53</a:t>
            </a:r>
            <a:r>
              <a:rPr lang="it-IT" sz="2200" dirty="0" smtClean="0"/>
              <a:t/>
            </a:r>
            <a:br>
              <a:rPr lang="it-IT" sz="2200" dirty="0" smtClean="0"/>
            </a:br>
            <a:r>
              <a:rPr lang="it-IT" sz="1200" dirty="0" smtClean="0"/>
              <a:t> </a:t>
            </a:r>
            <a:r>
              <a:rPr lang="it-IT" sz="1200" dirty="0" smtClean="0">
                <a:solidFill>
                  <a:srgbClr val="0070C0"/>
                </a:solidFill>
              </a:rPr>
              <a:t>Registro Imprese di Milano 10769420158, REA Camera di Commercio di Milano 1409531, </a:t>
            </a:r>
            <a:br>
              <a:rPr lang="it-IT" sz="1200" dirty="0" smtClean="0">
                <a:solidFill>
                  <a:srgbClr val="0070C0"/>
                </a:solidFill>
              </a:rPr>
            </a:br>
            <a:r>
              <a:rPr lang="it-IT" sz="1200" dirty="0" smtClean="0">
                <a:solidFill>
                  <a:srgbClr val="0070C0"/>
                </a:solidFill>
              </a:rPr>
              <a:t>Codice Fiscale e </a:t>
            </a:r>
            <a:r>
              <a:rPr lang="it-IT" sz="1200" dirty="0" err="1" smtClean="0">
                <a:solidFill>
                  <a:srgbClr val="0070C0"/>
                </a:solidFill>
              </a:rPr>
              <a:t>P.IVA</a:t>
            </a:r>
            <a:r>
              <a:rPr lang="it-IT" sz="1200" dirty="0" smtClean="0">
                <a:solidFill>
                  <a:srgbClr val="0070C0"/>
                </a:solidFill>
              </a:rPr>
              <a:t> 10769420158</a:t>
            </a:r>
            <a:r>
              <a:rPr lang="it-IT" sz="1800" dirty="0" smtClean="0">
                <a:solidFill>
                  <a:srgbClr val="0070C0"/>
                </a:solidFill>
              </a:rPr>
              <a:t>.</a:t>
            </a:r>
            <a:br>
              <a:rPr lang="it-IT" sz="1800" dirty="0" smtClean="0">
                <a:solidFill>
                  <a:srgbClr val="0070C0"/>
                </a:solidFill>
              </a:rPr>
            </a:br>
            <a:r>
              <a:rPr lang="it-IT" sz="1200" dirty="0" smtClean="0">
                <a:solidFill>
                  <a:srgbClr val="0070C0"/>
                </a:solidFill>
              </a:rPr>
              <a:t>Capitale sociale € 50.000,00 int. versato.</a:t>
            </a:r>
            <a:br>
              <a:rPr lang="it-IT" sz="1200" dirty="0" smtClean="0">
                <a:solidFill>
                  <a:srgbClr val="0070C0"/>
                </a:solidFill>
              </a:rPr>
            </a:br>
            <a:endParaRPr lang="it-IT" sz="1100" dirty="0"/>
          </a:p>
        </p:txBody>
      </p:sp>
      <p:sp>
        <p:nvSpPr>
          <p:cNvPr id="7" name="Segnaposto contenuto 6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t-IT" dirty="0" smtClean="0"/>
              <a:t>Collaboratori esterni:</a:t>
            </a:r>
          </a:p>
          <a:p>
            <a:endParaRPr lang="it-IT" dirty="0" smtClean="0"/>
          </a:p>
          <a:p>
            <a:r>
              <a:rPr lang="it-IT" sz="2800" dirty="0" smtClean="0"/>
              <a:t>studio </a:t>
            </a:r>
            <a:r>
              <a:rPr lang="it-IT" sz="2800" b="1" dirty="0" smtClean="0">
                <a:solidFill>
                  <a:srgbClr val="C00000"/>
                </a:solidFill>
              </a:rPr>
              <a:t>Bernardi &amp; </a:t>
            </a:r>
            <a:r>
              <a:rPr lang="it-IT" sz="2800" b="1" dirty="0" smtClean="0">
                <a:solidFill>
                  <a:schemeClr val="bg1">
                    <a:lumMod val="50000"/>
                  </a:schemeClr>
                </a:solidFill>
              </a:rPr>
              <a:t>Associati</a:t>
            </a:r>
            <a:r>
              <a:rPr lang="it-IT" sz="2800" b="1" dirty="0" smtClean="0"/>
              <a:t>, </a:t>
            </a:r>
            <a:r>
              <a:rPr lang="it-IT" sz="2800" dirty="0" smtClean="0"/>
              <a:t>dottori commercialisti e revisori legali,</a:t>
            </a:r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pPr>
              <a:buNone/>
            </a:pPr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pPr>
              <a:buNone/>
            </a:pPr>
            <a:endParaRPr lang="it-IT" dirty="0" smtClean="0"/>
          </a:p>
          <a:p>
            <a:r>
              <a:rPr lang="it-IT" dirty="0" smtClean="0"/>
              <a:t>IAS S.r.l. società di revisione iscritta al registro dei revisori legali n </a:t>
            </a:r>
            <a:r>
              <a:rPr lang="it-IT" b="1" dirty="0" smtClean="0"/>
              <a:t>132226.</a:t>
            </a:r>
            <a:endParaRPr lang="it-IT" dirty="0" smtClean="0"/>
          </a:p>
          <a:p>
            <a:pPr>
              <a:buNone/>
            </a:pPr>
            <a:r>
              <a:rPr lang="it-IT" dirty="0" smtClean="0"/>
              <a:t> 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23702-60CF-4303-9DAB-A838F17867D4}" type="slidenum">
              <a:rPr lang="it-IT" smtClean="0"/>
              <a:pPr/>
              <a:t>7</a:t>
            </a:fld>
            <a:endParaRPr lang="it-IT"/>
          </a:p>
        </p:txBody>
      </p:sp>
      <p:pic>
        <p:nvPicPr>
          <p:cNvPr id="6" name="Immagine 5" descr="cid:a0f0d37e-d32c-4e38-836a-dd0f07482009"/>
          <p:cNvPicPr/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3419872" y="2708920"/>
            <a:ext cx="2088232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tà">
  <a:themeElements>
    <a:clrScheme name="Città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ttà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ttà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146</TotalTime>
  <Words>452</Words>
  <Application>Microsoft Office PowerPoint</Application>
  <PresentationFormat>Presentazione su schermo (4:3)</PresentationFormat>
  <Paragraphs>84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8" baseType="lpstr">
      <vt:lpstr>Città</vt:lpstr>
      <vt:lpstr>Presentazione della società</vt:lpstr>
      <vt:lpstr>Diapositiva 2</vt:lpstr>
      <vt:lpstr>E societari.</vt:lpstr>
      <vt:lpstr>Diapositiva 4</vt:lpstr>
      <vt:lpstr>Diapositiva 5</vt:lpstr>
      <vt:lpstr>Diapositiva 6</vt:lpstr>
      <vt:lpstr>Diapositiva 7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della società</dc:title>
  <dc:creator>ut04</dc:creator>
  <cp:lastModifiedBy>ut04</cp:lastModifiedBy>
  <cp:revision>13</cp:revision>
  <dcterms:created xsi:type="dcterms:W3CDTF">2011-12-28T15:21:37Z</dcterms:created>
  <dcterms:modified xsi:type="dcterms:W3CDTF">2012-10-10T12:53:02Z</dcterms:modified>
</cp:coreProperties>
</file>